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2" r:id="rId6"/>
    <p:sldId id="261" r:id="rId7"/>
    <p:sldId id="264" r:id="rId8"/>
    <p:sldId id="265" r:id="rId9"/>
    <p:sldId id="266" r:id="rId10"/>
    <p:sldId id="279" r:id="rId11"/>
    <p:sldId id="267" r:id="rId12"/>
    <p:sldId id="268" r:id="rId13"/>
    <p:sldId id="269" r:id="rId14"/>
    <p:sldId id="270" r:id="rId15"/>
    <p:sldId id="271" r:id="rId16"/>
    <p:sldId id="273" r:id="rId17"/>
    <p:sldId id="278" r:id="rId18"/>
    <p:sldId id="272" r:id="rId19"/>
    <p:sldId id="274" r:id="rId20"/>
    <p:sldId id="280" r:id="rId21"/>
    <p:sldId id="275" r:id="rId22"/>
    <p:sldId id="276" r:id="rId23"/>
    <p:sldId id="277" r:id="rId24"/>
    <p:sldId id="281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B8E2"/>
    <a:srgbClr val="04C8F6"/>
    <a:srgbClr val="05EBE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43" autoAdjust="0"/>
    <p:restoredTop sz="94660"/>
  </p:normalViewPr>
  <p:slideViewPr>
    <p:cSldViewPr>
      <p:cViewPr varScale="1">
        <p:scale>
          <a:sx n="74" d="100"/>
          <a:sy n="74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3441D-F91F-468E-9B3E-080FCE7E9291}" type="datetimeFigureOut">
              <a:rPr lang="de-DE" smtClean="0"/>
              <a:pPr/>
              <a:t>05.05.2011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5DAD5-61AF-4718-93B3-E31A26E82A2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dirty="0" smtClean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55836-2C14-49FA-B9BB-B17247194E52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09157-69DD-49FE-ADF2-6AA5645175AA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885B9-C4B6-4F8B-BFAA-8305087F31AE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00034" y="6492875"/>
            <a:ext cx="2133600" cy="365125"/>
          </a:xfrm>
        </p:spPr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Alexander </a:t>
            </a:r>
            <a:r>
              <a:rPr lang="de-DE" dirty="0" err="1" smtClean="0"/>
              <a:t>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9FDB6-C375-4658-8DA4-A28F0C6BCC22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A288-0032-42CF-A5E3-58C1EEB4DB2D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F6FD8-08B6-4906-A950-3BC062047C6A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60071-254A-4956-A439-118841E69E9F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F183-D837-462C-979C-292D183FB081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6AAC1-4CD7-40DC-8465-3D502BB6D4DD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8B4C5A4-E3B3-416D-87AF-0D078C5F09C0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7BAC14D-E9DE-42E5-914B-69947110CCF4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de-DE" smtClean="0"/>
              <a:t>Alexander Jürges</a:t>
            </a:r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5E83F7A-69EF-48BC-9222-44C4EDCCCAB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s-FiCLc5-d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www.youtube.com/watch?v=Kitd_g3WlG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12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21.xml"/><Relationship Id="rId5" Type="http://schemas.openxmlformats.org/officeDocument/2006/relationships/slide" Target="slide8.xml"/><Relationship Id="rId10" Type="http://schemas.openxmlformats.org/officeDocument/2006/relationships/slide" Target="slide19.xml"/><Relationship Id="rId4" Type="http://schemas.openxmlformats.org/officeDocument/2006/relationships/slide" Target="slide7.xml"/><Relationship Id="rId9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786842" cy="669742"/>
          </a:xfrm>
        </p:spPr>
        <p:txBody>
          <a:bodyPr>
            <a:noAutofit/>
          </a:bodyPr>
          <a:lstStyle/>
          <a:p>
            <a:pPr algn="l"/>
            <a:r>
              <a:rPr lang="de-DE" sz="3200" dirty="0" err="1" smtClean="0"/>
              <a:t>Lernfeld</a:t>
            </a:r>
            <a:r>
              <a:rPr lang="de-DE" sz="3200" dirty="0" smtClean="0"/>
              <a:t>: „Energieressourcen schonen“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72E3B-7048-47FD-8C97-7D0DC27BB530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000760" y="442913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Von Alexander </a:t>
            </a:r>
            <a:r>
              <a:rPr lang="de-DE" dirty="0" err="1" smtClean="0"/>
              <a:t>Jürges</a:t>
            </a:r>
            <a:endParaRPr lang="de-DE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67544" y="2928934"/>
            <a:ext cx="7928718" cy="1143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200" b="0" i="0" u="none" strike="noStrike" kern="1200" cap="none" spc="0" normalizeH="0" baseline="0" noProof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Meeresströmungs-kraftwerke</a:t>
            </a:r>
            <a:endParaRPr kumimoji="0" lang="de-DE" sz="72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Alexander </a:t>
            </a:r>
            <a:r>
              <a:rPr lang="de-DE" dirty="0" err="1" smtClean="0"/>
              <a:t>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428596" y="2000240"/>
            <a:ext cx="7467600" cy="2786082"/>
          </a:xfrm>
        </p:spPr>
        <p:txBody>
          <a:bodyPr>
            <a:noAutofit/>
          </a:bodyPr>
          <a:lstStyle/>
          <a:p>
            <a:r>
              <a:rPr lang="de-DE" sz="2400" dirty="0" smtClean="0"/>
              <a:t>Der Meeresboden um die Anlage kann eventuell ausgehölt oder unterspült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Durch die Turbine wird der Strömung Energie entzogen, wodurch sie sich verlangsamt.</a:t>
            </a:r>
          </a:p>
          <a:p>
            <a:pPr lvl="1"/>
            <a:r>
              <a:rPr lang="de-DE" sz="2000" dirty="0" smtClean="0"/>
              <a:t>Dadurch Einfluss auf Meereslebewesen die sich mit Hilfe der Strömung orientieren 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 Nachteile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Wolke 12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00266"/>
            <a:ext cx="7467600" cy="3971940"/>
          </a:xfrm>
        </p:spPr>
        <p:txBody>
          <a:bodyPr>
            <a:noAutofit/>
          </a:bodyPr>
          <a:lstStyle/>
          <a:p>
            <a:r>
              <a:rPr lang="de-DE" sz="2400" dirty="0" err="1" smtClean="0"/>
              <a:t>SeaFlow</a:t>
            </a:r>
            <a:endParaRPr lang="de-DE" sz="2400" dirty="0" smtClean="0"/>
          </a:p>
          <a:p>
            <a:endParaRPr lang="de-DE" sz="1200" dirty="0" smtClean="0"/>
          </a:p>
          <a:p>
            <a:r>
              <a:rPr lang="de-DE" sz="2400" dirty="0" smtClean="0"/>
              <a:t>RITE</a:t>
            </a:r>
          </a:p>
          <a:p>
            <a:endParaRPr lang="de-DE" sz="1200" dirty="0" smtClean="0"/>
          </a:p>
          <a:p>
            <a:r>
              <a:rPr lang="de-DE" sz="2400" dirty="0" err="1" smtClean="0"/>
              <a:t>Openhydro</a:t>
            </a:r>
            <a:endParaRPr lang="de-DE" sz="2400" dirty="0" smtClean="0"/>
          </a:p>
          <a:p>
            <a:endParaRPr lang="de-DE" sz="1200" dirty="0" smtClean="0"/>
          </a:p>
          <a:p>
            <a:r>
              <a:rPr lang="de-DE" sz="2400" dirty="0" smtClean="0"/>
              <a:t>Voith Wasserturbine</a:t>
            </a:r>
          </a:p>
          <a:p>
            <a:endParaRPr lang="de-DE" sz="1200" dirty="0" smtClean="0"/>
          </a:p>
          <a:p>
            <a:r>
              <a:rPr lang="de-DE" sz="2400" dirty="0" err="1" smtClean="0"/>
              <a:t>SeaGen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 Vorhandende Kraftwerke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00266"/>
            <a:ext cx="7467600" cy="3471874"/>
          </a:xfrm>
        </p:spPr>
        <p:txBody>
          <a:bodyPr>
            <a:normAutofit fontScale="70000" lnSpcReduction="20000"/>
          </a:bodyPr>
          <a:lstStyle/>
          <a:p>
            <a:r>
              <a:rPr lang="de-DE" sz="3400" dirty="0" smtClean="0"/>
              <a:t>Vor der Küste von Cornwall</a:t>
            </a:r>
          </a:p>
          <a:p>
            <a:endParaRPr lang="de-DE" sz="3400" dirty="0" smtClean="0"/>
          </a:p>
          <a:p>
            <a:r>
              <a:rPr lang="de-DE" sz="3400" dirty="0" smtClean="0"/>
              <a:t>Ein Rotor mit 11m Durchmesser</a:t>
            </a:r>
          </a:p>
          <a:p>
            <a:endParaRPr lang="de-DE" sz="3400" dirty="0" smtClean="0"/>
          </a:p>
          <a:p>
            <a:r>
              <a:rPr lang="de-DE" sz="3400" dirty="0" smtClean="0"/>
              <a:t>Ca. 15 Umdrehungen pro Minute</a:t>
            </a:r>
          </a:p>
          <a:p>
            <a:endParaRPr lang="de-DE" sz="3400" dirty="0" smtClean="0"/>
          </a:p>
          <a:p>
            <a:r>
              <a:rPr lang="de-DE" sz="3400" dirty="0" smtClean="0"/>
              <a:t>Entwickelt von der Universität Kassel</a:t>
            </a:r>
          </a:p>
          <a:p>
            <a:endParaRPr lang="de-DE" sz="3400" dirty="0" smtClean="0"/>
          </a:p>
          <a:p>
            <a:r>
              <a:rPr lang="de-DE" sz="3400" dirty="0" smtClean="0"/>
              <a:t>Rotorblätter um 180° verstellbar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187145"/>
            <a:ext cx="2214578" cy="245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6.1.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SeaFlow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2232035"/>
            <a:ext cx="7467600" cy="4125923"/>
          </a:xfrm>
        </p:spPr>
        <p:txBody>
          <a:bodyPr/>
          <a:lstStyle/>
          <a:p>
            <a:r>
              <a:rPr lang="de-DE" sz="2400" dirty="0" smtClean="0"/>
              <a:t>East River in New York City</a:t>
            </a:r>
          </a:p>
          <a:p>
            <a:endParaRPr lang="de-DE" sz="2400" dirty="0" smtClean="0"/>
          </a:p>
          <a:p>
            <a:r>
              <a:rPr lang="de-DE" sz="2400" dirty="0" smtClean="0"/>
              <a:t>Demonstrationsanlage</a:t>
            </a:r>
          </a:p>
          <a:p>
            <a:endParaRPr lang="de-DE" sz="2400" dirty="0" smtClean="0"/>
          </a:p>
          <a:p>
            <a:r>
              <a:rPr lang="de-DE" sz="2400" dirty="0" smtClean="0"/>
              <a:t>Sechs fünf Meter hohe Turbinen mit einer Leistung von je 35 </a:t>
            </a:r>
            <a:r>
              <a:rPr lang="de-DE" sz="2400" dirty="0" err="1" smtClean="0"/>
              <a:t>kW</a:t>
            </a:r>
            <a:endParaRPr lang="de-DE" sz="2400" dirty="0" smtClean="0"/>
          </a:p>
          <a:p>
            <a:endParaRPr lang="de-DE" sz="2400" dirty="0" smtClean="0"/>
          </a:p>
          <a:p>
            <a:r>
              <a:rPr lang="de-DE" sz="2400" dirty="0" smtClean="0"/>
              <a:t>Errichtung 2006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214422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57200" y="1357298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6.2. RIETE</a:t>
            </a:r>
            <a:endParaRPr lang="de-DE" sz="4600" dirty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Roosevelt Island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Tidal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Energy</a:t>
            </a: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00240"/>
            <a:ext cx="7467600" cy="3786214"/>
          </a:xfrm>
        </p:spPr>
        <p:txBody>
          <a:bodyPr>
            <a:normAutofit fontScale="92500" lnSpcReduction="10000"/>
          </a:bodyPr>
          <a:lstStyle/>
          <a:p>
            <a:r>
              <a:rPr lang="de-DE" sz="2600" dirty="0" smtClean="0"/>
              <a:t>Vor der Kanadischen Küste</a:t>
            </a:r>
          </a:p>
          <a:p>
            <a:endParaRPr lang="de-DE" sz="1400" dirty="0" smtClean="0"/>
          </a:p>
          <a:p>
            <a:r>
              <a:rPr lang="de-DE" sz="2600" dirty="0" smtClean="0"/>
              <a:t>Hergestellt in Irland</a:t>
            </a:r>
          </a:p>
          <a:p>
            <a:endParaRPr lang="de-DE" sz="1400" dirty="0" smtClean="0"/>
          </a:p>
          <a:p>
            <a:r>
              <a:rPr lang="de-DE" sz="2600" dirty="0" smtClean="0"/>
              <a:t>Eine 10 m große Turbine</a:t>
            </a:r>
          </a:p>
          <a:p>
            <a:endParaRPr lang="de-DE" sz="1400" dirty="0" smtClean="0"/>
          </a:p>
          <a:p>
            <a:r>
              <a:rPr lang="de-DE" sz="2600" dirty="0" smtClean="0"/>
              <a:t>1 MW</a:t>
            </a:r>
          </a:p>
          <a:p>
            <a:endParaRPr lang="de-DE" sz="1400" dirty="0" smtClean="0"/>
          </a:p>
          <a:p>
            <a:r>
              <a:rPr lang="de-DE" sz="2600" dirty="0" smtClean="0"/>
              <a:t>November 2009 bis Dezember 2010 getestet</a:t>
            </a:r>
          </a:p>
          <a:p>
            <a:endParaRPr lang="de-DE" sz="1400" dirty="0" smtClean="0"/>
          </a:p>
          <a:p>
            <a:r>
              <a:rPr lang="de-DE" sz="2600" dirty="0" smtClean="0"/>
              <a:t>Verlust der Rotorflügel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latin typeface="+mj-lt"/>
                <a:ea typeface="+mj-ea"/>
                <a:cs typeface="+mj-cs"/>
              </a:rPr>
              <a:t>6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.3.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Openhydro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207" y="2148680"/>
            <a:ext cx="4062355" cy="235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143116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6.3.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Openhydro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14348" y="5786454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hlinkClick r:id="rId4"/>
              </a:rPr>
              <a:t>http://www.youtube.com/watch?v=s-FiCLc5-dI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28802"/>
            <a:ext cx="7329510" cy="4197361"/>
          </a:xfrm>
        </p:spPr>
        <p:txBody>
          <a:bodyPr/>
          <a:lstStyle/>
          <a:p>
            <a:r>
              <a:rPr lang="en-US" u="sng" dirty="0" smtClean="0">
                <a:hlinkClick r:id="rId2"/>
              </a:rPr>
              <a:t>http://www.youtube.com/watch?v=Kitd_g3WlG4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dirty="0" smtClean="0">
                <a:latin typeface="+mj-lt"/>
                <a:ea typeface="+mj-ea"/>
                <a:cs typeface="+mj-cs"/>
              </a:rPr>
              <a:t>6.4. Voith Wasserturbine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Wolke 11">
            <a:hlinkClick r:id="rId3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16106"/>
            <a:ext cx="4066639" cy="349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Sea</a:t>
            </a:r>
            <a:r>
              <a:rPr lang="de-DE" sz="3200" dirty="0" smtClean="0">
                <a:latin typeface="+mj-lt"/>
                <a:ea typeface="+mj-ea"/>
                <a:cs typeface="+mj-cs"/>
              </a:rPr>
              <a:t>Gen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28828"/>
            <a:ext cx="8258204" cy="2257428"/>
          </a:xfrm>
        </p:spPr>
        <p:txBody>
          <a:bodyPr/>
          <a:lstStyle/>
          <a:p>
            <a:r>
              <a:rPr lang="de-DE" sz="2400" dirty="0" err="1" smtClean="0"/>
              <a:t>SeaGen</a:t>
            </a:r>
            <a:r>
              <a:rPr lang="de-DE" sz="2400" dirty="0" smtClean="0"/>
              <a:t> befindet sich in der Meerenge von Strangford</a:t>
            </a:r>
          </a:p>
          <a:p>
            <a:endParaRPr lang="de-DE" sz="1400" dirty="0" smtClean="0"/>
          </a:p>
          <a:p>
            <a:r>
              <a:rPr lang="de-DE" sz="2400" dirty="0" smtClean="0"/>
              <a:t>Pro Flut ca. 18.000 m³</a:t>
            </a:r>
          </a:p>
          <a:p>
            <a:endParaRPr lang="de-DE" sz="1400" dirty="0" smtClean="0"/>
          </a:p>
          <a:p>
            <a:r>
              <a:rPr lang="de-DE" sz="2400" dirty="0" smtClean="0"/>
              <a:t>3,7 bis max. 4,8 m/s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 </a:t>
            </a: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Sea</a:t>
            </a:r>
            <a:r>
              <a:rPr lang="de-DE" sz="3200" dirty="0" smtClean="0">
                <a:latin typeface="+mj-lt"/>
                <a:ea typeface="+mj-ea"/>
                <a:cs typeface="+mj-cs"/>
              </a:rPr>
              <a:t>Gen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Wolke 12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28802"/>
            <a:ext cx="7467600" cy="4197361"/>
          </a:xfrm>
        </p:spPr>
        <p:txBody>
          <a:bodyPr>
            <a:normAutofit/>
          </a:bodyPr>
          <a:lstStyle/>
          <a:p>
            <a:r>
              <a:rPr lang="de-DE" sz="2400" dirty="0" smtClean="0"/>
              <a:t>Zwei Axialturbinen mit einer Leistung von zusammen etwa 1,2 MW</a:t>
            </a:r>
          </a:p>
          <a:p>
            <a:endParaRPr lang="de-DE" sz="2400" dirty="0" smtClean="0"/>
          </a:p>
          <a:p>
            <a:r>
              <a:rPr lang="de-DE" sz="2400" dirty="0" smtClean="0"/>
              <a:t>11 m Rotordurchmesser</a:t>
            </a:r>
          </a:p>
          <a:p>
            <a:endParaRPr lang="de-DE" sz="2400" dirty="0" smtClean="0"/>
          </a:p>
          <a:p>
            <a:r>
              <a:rPr lang="de-DE" sz="2400" dirty="0" smtClean="0"/>
              <a:t>Verstellbarer Anstellwinkel</a:t>
            </a:r>
          </a:p>
          <a:p>
            <a:endParaRPr lang="de-DE" sz="2400" dirty="0" smtClean="0"/>
          </a:p>
          <a:p>
            <a:r>
              <a:rPr lang="de-DE" sz="2400" dirty="0" smtClean="0"/>
              <a:t>14,3 Umdrehungen pro Minute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7.2. Technik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78581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Gliederung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100267"/>
            <a:ext cx="7496204" cy="418625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rgbClr val="00B0F0"/>
                </a:solidFill>
                <a:hlinkClick r:id="rId2" action="ppaction://hlinksldjump"/>
              </a:rPr>
              <a:t>Definition</a:t>
            </a:r>
            <a:endParaRPr lang="de-DE" sz="2800" dirty="0" smtClean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3" action="ppaction://hlinksldjump"/>
              </a:rPr>
              <a:t>Funktionsweise</a:t>
            </a:r>
            <a:endParaRPr lang="de-D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4" action="ppaction://hlinksldjump"/>
              </a:rPr>
              <a:t>Steuerung und Wartung</a:t>
            </a:r>
            <a:endParaRPr lang="de-D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5" action="ppaction://hlinksldjump"/>
              </a:rPr>
              <a:t>Vorteile</a:t>
            </a:r>
            <a:endParaRPr lang="de-D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6" action="ppaction://hlinksldjump"/>
              </a:rPr>
              <a:t>Nachteile</a:t>
            </a:r>
            <a:endParaRPr lang="de-D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7" action="ppaction://hlinksldjump"/>
              </a:rPr>
              <a:t>Vorhandene Kraftwerke</a:t>
            </a:r>
            <a:endParaRPr lang="de-D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8" action="ppaction://hlinksldjump"/>
              </a:rPr>
              <a:t>Beispiel „</a:t>
            </a:r>
            <a:r>
              <a:rPr lang="de-DE" sz="2800" dirty="0" err="1" smtClean="0">
                <a:hlinkClick r:id="rId8" action="ppaction://hlinksldjump"/>
              </a:rPr>
              <a:t>SeaGen</a:t>
            </a:r>
            <a:r>
              <a:rPr lang="de-DE" sz="2800" dirty="0" smtClean="0">
                <a:hlinkClick r:id="rId8" action="ppaction://hlinksldjump"/>
              </a:rPr>
              <a:t>“</a:t>
            </a:r>
            <a:endParaRPr lang="de-DE" sz="2800" dirty="0" smtClean="0"/>
          </a:p>
          <a:p>
            <a:pPr marL="1099566" lvl="2" indent="-514350">
              <a:buFont typeface="+mj-lt"/>
              <a:buAutoNum type="arabicPeriod"/>
            </a:pPr>
            <a:r>
              <a:rPr lang="de-DE" dirty="0" err="1" smtClean="0">
                <a:hlinkClick r:id="rId9" action="ppaction://hlinksldjump"/>
              </a:rPr>
              <a:t>SeaGen</a:t>
            </a:r>
            <a:endParaRPr lang="de-DE" dirty="0" smtClean="0"/>
          </a:p>
          <a:p>
            <a:pPr marL="1099566" lvl="2" indent="-514350">
              <a:buFont typeface="+mj-lt"/>
              <a:buAutoNum type="arabicPeriod"/>
            </a:pPr>
            <a:r>
              <a:rPr lang="de-DE" dirty="0" smtClean="0">
                <a:hlinkClick r:id="rId10" action="ppaction://hlinksldjump"/>
              </a:rPr>
              <a:t>Technik</a:t>
            </a:r>
            <a:endParaRPr lang="de-DE" dirty="0" smtClean="0"/>
          </a:p>
          <a:p>
            <a:pPr marL="1099566" lvl="2" indent="-514350">
              <a:buFont typeface="+mj-lt"/>
              <a:buAutoNum type="arabicPeriod"/>
            </a:pPr>
            <a:r>
              <a:rPr lang="de-DE" dirty="0" smtClean="0">
                <a:hlinkClick r:id="rId11" action="ppaction://hlinksldjump"/>
              </a:rPr>
              <a:t>Geschichte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hlinkClick r:id="rId12" action="ppaction://hlinksldjump"/>
              </a:rPr>
              <a:t>Potenzial</a:t>
            </a:r>
            <a:endParaRPr lang="de-DE" sz="2800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AE641-1249-4BC9-89FF-636D39867035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57200" y="1928802"/>
            <a:ext cx="7467600" cy="4197361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Die Drehzahl wird über ein Getriebe für den Generator auf 1000 Umdrehungen pro Minute übersetzt</a:t>
            </a:r>
          </a:p>
          <a:p>
            <a:endParaRPr lang="de-DE" sz="2400" dirty="0" smtClean="0"/>
          </a:p>
          <a:p>
            <a:r>
              <a:rPr lang="de-DE" sz="2400" dirty="0" smtClean="0"/>
              <a:t>Hydraulisches Hubsystem um die Wartungsarbeiten zu erleichtern</a:t>
            </a:r>
          </a:p>
          <a:p>
            <a:endParaRPr lang="de-DE" sz="2400" dirty="0" smtClean="0"/>
          </a:p>
          <a:p>
            <a:r>
              <a:rPr lang="de-DE" sz="2400" dirty="0" err="1" smtClean="0"/>
              <a:t>Turmhöhe</a:t>
            </a:r>
            <a:r>
              <a:rPr lang="de-DE" sz="2400" dirty="0" smtClean="0"/>
              <a:t>: 40 m </a:t>
            </a:r>
          </a:p>
          <a:p>
            <a:endParaRPr lang="de-DE" sz="2400" dirty="0" smtClean="0"/>
          </a:p>
          <a:p>
            <a:r>
              <a:rPr lang="de-DE" sz="2400" dirty="0" smtClean="0"/>
              <a:t>Wassertiefe: 24 m bis 28,3 m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7.2. Technik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Wolke 13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28802"/>
            <a:ext cx="7829576" cy="4197361"/>
          </a:xfrm>
        </p:spPr>
        <p:txBody>
          <a:bodyPr>
            <a:normAutofit/>
          </a:bodyPr>
          <a:lstStyle/>
          <a:p>
            <a:r>
              <a:rPr lang="de-DE" sz="2400" dirty="0" smtClean="0"/>
              <a:t>Betreiber: Marine </a:t>
            </a:r>
            <a:r>
              <a:rPr lang="de-DE" sz="2400" dirty="0" err="1" smtClean="0"/>
              <a:t>Current</a:t>
            </a:r>
            <a:r>
              <a:rPr lang="de-DE" sz="2400" dirty="0" smtClean="0"/>
              <a:t> </a:t>
            </a:r>
            <a:r>
              <a:rPr lang="de-DE" sz="2400" dirty="0" err="1" smtClean="0"/>
              <a:t>Turbines</a:t>
            </a:r>
            <a:r>
              <a:rPr lang="de-DE" sz="2400" dirty="0" smtClean="0"/>
              <a:t> aus Bristol</a:t>
            </a:r>
          </a:p>
          <a:p>
            <a:endParaRPr lang="de-DE" sz="1500" dirty="0" smtClean="0"/>
          </a:p>
          <a:p>
            <a:r>
              <a:rPr lang="de-DE" sz="2400" dirty="0" smtClean="0"/>
              <a:t>Nachfolgeanlage von </a:t>
            </a:r>
            <a:r>
              <a:rPr lang="de-DE" sz="2400" dirty="0" err="1" smtClean="0"/>
              <a:t>SeaFlow</a:t>
            </a:r>
            <a:endParaRPr lang="de-DE" sz="2400" dirty="0" smtClean="0"/>
          </a:p>
          <a:p>
            <a:endParaRPr lang="de-DE" sz="1400" dirty="0" smtClean="0"/>
          </a:p>
          <a:p>
            <a:r>
              <a:rPr lang="de-DE" sz="2400" dirty="0" smtClean="0"/>
              <a:t>Hersteller: Die werft „</a:t>
            </a:r>
            <a:r>
              <a:rPr lang="de-DE" sz="2400" dirty="0" err="1" smtClean="0"/>
              <a:t>Harland&amp;Wolff</a:t>
            </a:r>
            <a:r>
              <a:rPr lang="de-DE" sz="2400" dirty="0" smtClean="0"/>
              <a:t>“ aus Belfast</a:t>
            </a:r>
          </a:p>
          <a:p>
            <a:endParaRPr lang="de-DE" sz="1400" dirty="0" smtClean="0"/>
          </a:p>
          <a:p>
            <a:r>
              <a:rPr lang="de-DE" sz="2400" dirty="0" smtClean="0"/>
              <a:t>Erste Stromeinspeisung ins Netz Juli 2008</a:t>
            </a:r>
          </a:p>
          <a:p>
            <a:endParaRPr lang="de-DE" sz="1400" dirty="0" smtClean="0"/>
          </a:p>
          <a:p>
            <a:r>
              <a:rPr lang="de-DE" sz="2400" dirty="0" smtClean="0"/>
              <a:t>Bis Dezember 2008 nur halbe Leistung da aufgrund eines Steuerungsfehlers ein Rotor Beschädigt wurde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7.3. Geschichte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Wolke 11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00240"/>
            <a:ext cx="4757742" cy="3429024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Über 100 geeignete Standorte in Europa</a:t>
            </a:r>
          </a:p>
          <a:p>
            <a:pPr>
              <a:buNone/>
            </a:pPr>
            <a:endParaRPr lang="de-DE" sz="2400" dirty="0" smtClean="0"/>
          </a:p>
          <a:p>
            <a:r>
              <a:rPr lang="de-DE" sz="2400" dirty="0" smtClean="0"/>
              <a:t>Europaweites technisches Potential von ca. 12,5 GW</a:t>
            </a:r>
          </a:p>
          <a:p>
            <a:endParaRPr lang="de-DE" sz="2400" dirty="0" smtClean="0"/>
          </a:p>
          <a:p>
            <a:r>
              <a:rPr lang="de-DE" sz="2400" dirty="0" smtClean="0"/>
              <a:t>Deutschland verbrauchte in den ersten drei Quartalen 2010 ca. 400 Mrd. kWh Strom</a:t>
            </a:r>
          </a:p>
          <a:p>
            <a:endParaRPr lang="de-DE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392909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8. Potential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Wolke 13">
            <a:hlinkClick r:id="rId3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28828"/>
            <a:ext cx="7467600" cy="282893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RWE plant vor der walisischen Küste eine Anlage mit 10,5 MW Leistung</a:t>
            </a:r>
          </a:p>
          <a:p>
            <a:endParaRPr lang="de-DE" sz="2400" dirty="0" smtClean="0"/>
          </a:p>
          <a:p>
            <a:r>
              <a:rPr lang="de-DE" sz="2400" dirty="0" err="1" smtClean="0"/>
              <a:t>OpenHydro</a:t>
            </a:r>
            <a:r>
              <a:rPr lang="de-DE" sz="2400" dirty="0" smtClean="0"/>
              <a:t> entwickelt eine 200-MW-Energiefarm für die schottische Nordküste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9. Zukunft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57200" y="1885952"/>
            <a:ext cx="7467600" cy="2114552"/>
          </a:xfrm>
        </p:spPr>
        <p:txBody>
          <a:bodyPr/>
          <a:lstStyle/>
          <a:p>
            <a:r>
              <a:rPr lang="de-DE" dirty="0" smtClean="0"/>
              <a:t>VIELEN DANK FÜR</a:t>
            </a:r>
          </a:p>
          <a:p>
            <a:pPr>
              <a:buNone/>
            </a:pPr>
            <a:r>
              <a:rPr lang="de-DE" dirty="0" smtClean="0"/>
              <a:t>EURE </a:t>
            </a:r>
            <a:r>
              <a:rPr lang="de-DE" sz="4800" dirty="0" smtClean="0"/>
              <a:t>AUFMERKSAMKEIT!</a:t>
            </a:r>
            <a:endParaRPr lang="de-DE" sz="4800" dirty="0"/>
          </a:p>
        </p:txBody>
      </p:sp>
      <p:sp>
        <p:nvSpPr>
          <p:cNvPr id="12" name="Wolke 11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400567"/>
          </a:xfrm>
        </p:spPr>
        <p:txBody>
          <a:bodyPr>
            <a:normAutofit/>
          </a:bodyPr>
          <a:lstStyle/>
          <a:p>
            <a:pPr marL="550926" indent="-514350">
              <a:buNone/>
            </a:pPr>
            <a:endParaRPr lang="de-DE" dirty="0" smtClean="0"/>
          </a:p>
          <a:p>
            <a:pPr marL="550926" indent="-514350">
              <a:buFont typeface="+mj-lt"/>
              <a:buAutoNum type="arabicPeriod"/>
            </a:pPr>
            <a:r>
              <a:rPr lang="de-DE" sz="2400" dirty="0" smtClean="0"/>
              <a:t>Ein Meeresströmungskraftwerk ist ein Wasserkraftwerk, welches aus der natürlichen Meeresströmung Elektrizität erzeugt.</a:t>
            </a:r>
          </a:p>
          <a:p>
            <a:pPr marL="550926" indent="-514350">
              <a:buFont typeface="+mj-lt"/>
              <a:buAutoNum type="arabicPeriod"/>
            </a:pPr>
            <a:endParaRPr lang="de-DE" sz="2400" dirty="0" smtClean="0"/>
          </a:p>
          <a:p>
            <a:pPr marL="550926" indent="-514350">
              <a:buFont typeface="+mj-lt"/>
              <a:buAutoNum type="arabicPeriod"/>
            </a:pPr>
            <a:r>
              <a:rPr lang="de-DE" sz="2400" dirty="0" smtClean="0"/>
              <a:t>Im Gegensatz zu den meisten anderen Wasserkraftwerken wird hierfür kein Stauwerk benötigt, da die Turbinen frei an einem Mast in der Strömung hängen.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78581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1.Definition</a:t>
            </a:r>
            <a:endParaRPr lang="de-DE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313" y="2071678"/>
            <a:ext cx="251399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428868"/>
            <a:ext cx="3000396" cy="332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feld 8"/>
          <p:cNvSpPr txBox="1"/>
          <p:nvPr/>
        </p:nvSpPr>
        <p:spPr>
          <a:xfrm>
            <a:off x="1214414" y="564357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Betriebsposition</a:t>
            </a:r>
            <a:endParaRPr lang="de-DE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4714876" y="1895765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Wartungsposition</a:t>
            </a:r>
            <a:endParaRPr lang="de-DE" sz="2400" dirty="0"/>
          </a:p>
        </p:txBody>
      </p:sp>
      <p:cxnSp>
        <p:nvCxnSpPr>
          <p:cNvPr id="13" name="Gerade Verbindung mit Pfeil 12"/>
          <p:cNvCxnSpPr/>
          <p:nvPr/>
        </p:nvCxnSpPr>
        <p:spPr>
          <a:xfrm rot="16200000" flipH="1">
            <a:off x="5464975" y="2464587"/>
            <a:ext cx="500066" cy="285752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rot="5400000" flipH="1" flipV="1">
            <a:off x="2178827" y="5107793"/>
            <a:ext cx="428628" cy="357190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Wolke 20">
            <a:hlinkClick r:id="rId4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000240"/>
            <a:ext cx="7467600" cy="4125923"/>
          </a:xfrm>
        </p:spPr>
        <p:txBody>
          <a:bodyPr>
            <a:normAutofit lnSpcReduction="10000"/>
          </a:bodyPr>
          <a:lstStyle/>
          <a:p>
            <a:r>
              <a:rPr lang="de-DE" sz="2400" dirty="0" smtClean="0"/>
              <a:t>Wasser hat eine deutlich höhere Dichte als Luft (Faktor 800)</a:t>
            </a:r>
          </a:p>
          <a:p>
            <a:pPr>
              <a:buNone/>
            </a:pPr>
            <a:endParaRPr lang="de-DE" sz="2400" dirty="0" smtClean="0"/>
          </a:p>
          <a:p>
            <a:r>
              <a:rPr lang="de-DE" sz="2400" dirty="0" smtClean="0"/>
              <a:t>Daher genügt für die Stromerzeugung eine Strömungsgeschwindigkeit von 2 m/s</a:t>
            </a:r>
          </a:p>
          <a:p>
            <a:endParaRPr lang="de-DE" sz="2400" dirty="0" smtClean="0"/>
          </a:p>
          <a:p>
            <a:r>
              <a:rPr lang="de-DE" sz="2400" dirty="0" smtClean="0"/>
              <a:t>Daher sind die Rotoren auch kleiner als bei einer Windkraftanlage (11-15m)</a:t>
            </a:r>
          </a:p>
          <a:p>
            <a:endParaRPr lang="de-DE" sz="2400" dirty="0" smtClean="0"/>
          </a:p>
          <a:p>
            <a:r>
              <a:rPr lang="de-DE" sz="2400" dirty="0" smtClean="0"/>
              <a:t>Die Drehzahl beträgt ca. 15 /min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78581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2. Funktionsweise</a:t>
            </a:r>
            <a:endParaRPr lang="de-DE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928802"/>
            <a:ext cx="8143932" cy="3429024"/>
          </a:xfrm>
        </p:spPr>
        <p:txBody>
          <a:bodyPr anchor="t">
            <a:noAutofit/>
          </a:bodyPr>
          <a:lstStyle/>
          <a:p>
            <a:r>
              <a:rPr lang="de-DE" sz="2400" dirty="0" smtClean="0"/>
              <a:t>Der von der Meeresströmung angetriebene Rotor treibt wiederrum einen Generator an, welcher aus der Bewegungsenergie Elektrizität erzeugt</a:t>
            </a:r>
          </a:p>
          <a:p>
            <a:endParaRPr lang="de-DE" sz="2400" dirty="0" smtClean="0"/>
          </a:p>
          <a:p>
            <a:r>
              <a:rPr lang="de-DE" sz="2400" dirty="0" smtClean="0"/>
              <a:t>Dieser Strom wird über Seekabel ans Festland geleitet und dort ins Netz eingeleitet</a:t>
            </a:r>
          </a:p>
          <a:p>
            <a:endParaRPr lang="de-DE" sz="2400" dirty="0" smtClean="0"/>
          </a:p>
          <a:p>
            <a:r>
              <a:rPr lang="de-DE" sz="2400" dirty="0" smtClean="0"/>
              <a:t>Wirkungsgrad </a:t>
            </a:r>
          </a:p>
          <a:p>
            <a:pPr lvl="1"/>
            <a:r>
              <a:rPr lang="de-DE" sz="2400" dirty="0" smtClean="0"/>
              <a:t>Theoretisch 60% </a:t>
            </a:r>
          </a:p>
          <a:p>
            <a:pPr lvl="1"/>
            <a:r>
              <a:rPr lang="de-DE" sz="2400" dirty="0" smtClean="0"/>
              <a:t>Realistisch &gt;40%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78581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2. Funktionsweise</a:t>
            </a:r>
            <a:endParaRPr lang="de-DE" sz="3200" dirty="0"/>
          </a:p>
        </p:txBody>
      </p:sp>
      <p:sp>
        <p:nvSpPr>
          <p:cNvPr id="16" name="Wolke 15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000240"/>
            <a:ext cx="7467600" cy="3911609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Die Steuerung erfolgt vom Land aus</a:t>
            </a:r>
          </a:p>
          <a:p>
            <a:endParaRPr lang="de-DE" sz="2400" dirty="0" smtClean="0"/>
          </a:p>
          <a:p>
            <a:r>
              <a:rPr lang="de-DE" sz="2400" dirty="0" smtClean="0"/>
              <a:t>Auch die Fehlerbehebung wird größtenteils über die Fernadministration geregelt</a:t>
            </a:r>
          </a:p>
          <a:p>
            <a:endParaRPr lang="de-DE" sz="2400" dirty="0" smtClean="0"/>
          </a:p>
          <a:p>
            <a:r>
              <a:rPr lang="de-DE" sz="2400" dirty="0" smtClean="0"/>
              <a:t>Für den Austausch von Teilen besteht die Möglichkeit, das sich die Anlage selbständig aus dem Wasser Fährt, sodass die Arbeiten über Wasser erledigt werden können</a:t>
            </a:r>
            <a:endParaRPr lang="de-DE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785818"/>
          </a:xfrm>
        </p:spPr>
        <p:txBody>
          <a:bodyPr>
            <a:normAutofit/>
          </a:bodyPr>
          <a:lstStyle/>
          <a:p>
            <a:r>
              <a:rPr lang="de-DE" sz="3200" dirty="0" smtClean="0"/>
              <a:t>3. Steuerung &amp; Wartung</a:t>
            </a:r>
            <a:endParaRPr lang="de-DE" sz="3200" dirty="0"/>
          </a:p>
        </p:txBody>
      </p:sp>
      <p:sp>
        <p:nvSpPr>
          <p:cNvPr id="14" name="Wolke 13">
            <a:hlinkClick r:id="rId2" action="ppaction://hlinksldjump"/>
          </p:cNvPr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071678"/>
            <a:ext cx="7467600" cy="4071966"/>
          </a:xfrm>
        </p:spPr>
        <p:txBody>
          <a:bodyPr anchor="ctr">
            <a:normAutofit fontScale="92500" lnSpcReduction="20000"/>
          </a:bodyPr>
          <a:lstStyle/>
          <a:p>
            <a:r>
              <a:rPr lang="de-DE" sz="2600" dirty="0" smtClean="0"/>
              <a:t>Kontinuierliche Meeresströmung</a:t>
            </a:r>
          </a:p>
          <a:p>
            <a:pPr lvl="1"/>
            <a:r>
              <a:rPr lang="de-DE" dirty="0" smtClean="0"/>
              <a:t>Daher sehr genaue Vorhersagbarkeit der Energieerzeugnis</a:t>
            </a:r>
          </a:p>
          <a:p>
            <a:pPr lvl="1"/>
            <a:r>
              <a:rPr lang="de-DE" dirty="0" smtClean="0"/>
              <a:t>Gute Einschätzung der Standortqualität möglich</a:t>
            </a:r>
          </a:p>
          <a:p>
            <a:pPr lvl="1"/>
            <a:endParaRPr lang="de-DE" dirty="0" smtClean="0"/>
          </a:p>
          <a:p>
            <a:r>
              <a:rPr lang="de-DE" sz="2600" dirty="0" smtClean="0"/>
              <a:t>Weitestgehend Wetterunabhängig</a:t>
            </a:r>
          </a:p>
          <a:p>
            <a:endParaRPr lang="de-DE" sz="2600" dirty="0" smtClean="0"/>
          </a:p>
          <a:p>
            <a:r>
              <a:rPr lang="de-DE" sz="2600" dirty="0" smtClean="0"/>
              <a:t>Keine Schadstoffemissionen</a:t>
            </a:r>
          </a:p>
          <a:p>
            <a:endParaRPr lang="de-DE" sz="2600" dirty="0" smtClean="0"/>
          </a:p>
          <a:p>
            <a:r>
              <a:rPr lang="de-DE" sz="2600" dirty="0" smtClean="0"/>
              <a:t>Durch die langsame Rotation werden keine Tiere verletzt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 Vorteile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Wolke 10"/>
          <p:cNvSpPr/>
          <p:nvPr/>
        </p:nvSpPr>
        <p:spPr>
          <a:xfrm>
            <a:off x="7572396" y="6000768"/>
            <a:ext cx="1214446" cy="428628"/>
          </a:xfrm>
          <a:prstGeom prst="cloud">
            <a:avLst/>
          </a:prstGeom>
          <a:solidFill>
            <a:srgbClr val="04B8E2"/>
          </a:solidFill>
          <a:ln>
            <a:solidFill>
              <a:srgbClr val="04C8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/>
              <a:t>zurück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071678"/>
            <a:ext cx="7467600" cy="2500330"/>
          </a:xfrm>
        </p:spPr>
        <p:txBody>
          <a:bodyPr>
            <a:noAutofit/>
          </a:bodyPr>
          <a:lstStyle/>
          <a:p>
            <a:r>
              <a:rPr lang="de-DE" sz="2400" dirty="0" smtClean="0"/>
              <a:t>Zur Zeit unwirtschaftlicher als andere Techniken</a:t>
            </a:r>
          </a:p>
          <a:p>
            <a:pPr lvl="1"/>
            <a:r>
              <a:rPr lang="de-DE" sz="2000" dirty="0" smtClean="0"/>
              <a:t>Stahl und Beton müssen gegen das Salzwasser geschützt werden</a:t>
            </a:r>
          </a:p>
          <a:p>
            <a:endParaRPr lang="de-DE" sz="2400" dirty="0" smtClean="0"/>
          </a:p>
          <a:p>
            <a:r>
              <a:rPr lang="de-DE" sz="2400" dirty="0" smtClean="0"/>
              <a:t>Fischfang nur begrenzt möglich</a:t>
            </a:r>
          </a:p>
          <a:p>
            <a:endParaRPr lang="de-DE" sz="2400" dirty="0" smtClean="0"/>
          </a:p>
          <a:p>
            <a:r>
              <a:rPr lang="de-DE" sz="2400" dirty="0" smtClean="0"/>
              <a:t>Schiffsverkehr ist zu berücksichtigen</a:t>
            </a:r>
          </a:p>
          <a:p>
            <a:endParaRPr lang="de-DE" sz="24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84412-5109-4428-95CE-8E299F2780CC}" type="datetime1">
              <a:rPr lang="de-DE" smtClean="0"/>
              <a:pPr/>
              <a:t>05.05.2011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Alexander Jürges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9E25-C52B-4CB9-BAC8-4410B5067CAF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962052" y="-16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C8F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Meeresströmungskraftwerke</a:t>
            </a:r>
            <a:endParaRPr kumimoji="0" lang="de-DE" sz="4600" b="0" i="0" u="none" strike="noStrike" kern="1200" cap="none" spc="0" normalizeH="0" baseline="0" noProof="0" dirty="0">
              <a:ln>
                <a:noFill/>
              </a:ln>
              <a:solidFill>
                <a:srgbClr val="04C8F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1142984"/>
            <a:ext cx="8686800" cy="78581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5. Nachteile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721</Words>
  <Application>Microsoft Office PowerPoint</Application>
  <PresentationFormat>Bildschirmpräsentation (4:3)</PresentationFormat>
  <Paragraphs>265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Haemera</vt:lpstr>
      <vt:lpstr>Folie 1</vt:lpstr>
      <vt:lpstr>Gliederung</vt:lpstr>
      <vt:lpstr>1.Definition</vt:lpstr>
      <vt:lpstr>Folie 4</vt:lpstr>
      <vt:lpstr>2. Funktionsweise</vt:lpstr>
      <vt:lpstr>2. Funktionsweise</vt:lpstr>
      <vt:lpstr>3. Steuerung &amp; Wartung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Meeresströmungskraftwerke</dc:title>
  <dc:creator>norbert</dc:creator>
  <cp:lastModifiedBy>norbert</cp:lastModifiedBy>
  <cp:revision>66</cp:revision>
  <dcterms:created xsi:type="dcterms:W3CDTF">2011-05-02T17:07:19Z</dcterms:created>
  <dcterms:modified xsi:type="dcterms:W3CDTF">2011-05-05T15:11:03Z</dcterms:modified>
</cp:coreProperties>
</file>